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9" r:id="rId23"/>
    <p:sldId id="496" r:id="rId24"/>
    <p:sldId id="500" r:id="rId25"/>
    <p:sldId id="501" r:id="rId26"/>
    <p:sldId id="498" r:id="rId27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  <a:srgbClr val="029AFF"/>
    <a:srgbClr val="0000FF"/>
    <a:srgbClr val="FFCCCC"/>
    <a:srgbClr val="70AD47"/>
    <a:srgbClr val="BFBFDF"/>
    <a:srgbClr val="BFDFFF"/>
    <a:srgbClr val="DEFFDD"/>
    <a:srgbClr val="FFE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1945" autoAdjust="0"/>
  </p:normalViewPr>
  <p:slideViewPr>
    <p:cSldViewPr snapToGrid="0">
      <p:cViewPr varScale="1">
        <p:scale>
          <a:sx n="103" d="100"/>
          <a:sy n="103" d="100"/>
        </p:scale>
        <p:origin x="16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01/07/2020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01/07/2020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9562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3943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796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823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01/07/2020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1.png"/><Relationship Id="rId7" Type="http://schemas.openxmlformats.org/officeDocument/2006/relationships/image" Target="../media/image79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Relationship Id="rId14" Type="http://schemas.openxmlformats.org/officeDocument/2006/relationships/image" Target="../media/image8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1.png"/><Relationship Id="rId3" Type="http://schemas.openxmlformats.org/officeDocument/2006/relationships/image" Target="../media/image107.png"/><Relationship Id="rId7" Type="http://schemas.openxmlformats.org/officeDocument/2006/relationships/image" Target="../media/image10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7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5.png"/><Relationship Id="rId5" Type="http://schemas.openxmlformats.org/officeDocument/2006/relationships/image" Target="../media/image10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5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96" y="2579920"/>
            <a:ext cx="4634196" cy="3475647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47" y="1427491"/>
            <a:ext cx="4500881" cy="28538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4416" y="5639812"/>
            <a:ext cx="1614196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29609" y="4374822"/>
            <a:ext cx="1604864" cy="1064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95527" y="5439748"/>
            <a:ext cx="2719193" cy="12339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758612" y="5152034"/>
            <a:ext cx="1436915" cy="14987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224609" y="4374821"/>
            <a:ext cx="494521" cy="7772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2" grpId="0"/>
      <p:bldP spid="13" grpId="0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tx2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</a:t>
            </a:r>
            <a:r>
              <a:rPr lang="fr-FR" b="1" dirty="0" smtClean="0">
                <a:solidFill>
                  <a:schemeClr val="tx2"/>
                </a:solidFill>
              </a:rPr>
              <a:t>fluctuations quantiques </a:t>
            </a:r>
            <a:r>
              <a:rPr lang="fr-FR" dirty="0" smtClean="0">
                <a:solidFill>
                  <a:schemeClr val="tx2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349232" y="5195308"/>
            <a:ext cx="357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L’utilisation de </a:t>
            </a:r>
            <a:r>
              <a:rPr lang="fr-FR" b="1" dirty="0" smtClean="0">
                <a:solidFill>
                  <a:schemeClr val="tx2"/>
                </a:solidFill>
              </a:rPr>
              <a:t>lumière comprimée </a:t>
            </a:r>
            <a:r>
              <a:rPr lang="fr-FR" dirty="0" smtClean="0">
                <a:solidFill>
                  <a:schemeClr val="tx2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tx2"/>
                </a:solidFill>
              </a:rPr>
              <a:t>interféromètres gravitationnels.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8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662569" y="323911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67417" y="1178045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86266" y="3702184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7123459" y="3590639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tx2"/>
                </a:solidFill>
              </a:rPr>
              <a:t>l’oscillateur mécanique </a:t>
            </a:r>
            <a:r>
              <a:rPr lang="fr-FR" dirty="0">
                <a:solidFill>
                  <a:schemeClr val="tx2"/>
                </a:solidFill>
              </a:rPr>
              <a:t>qu’est le micro-pilier.</a:t>
            </a:r>
            <a:endParaRPr lang="fr-FR" i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</a:t>
            </a:r>
            <a:r>
              <a:rPr lang="fr-FR" dirty="0" smtClean="0">
                <a:solidFill>
                  <a:schemeClr val="accent1"/>
                </a:solidFill>
              </a:rPr>
              <a:t>harmonique</a:t>
            </a:r>
            <a:r>
              <a:rPr lang="fr-FR" dirty="0">
                <a:solidFill>
                  <a:schemeClr val="accent1"/>
                </a:solidFill>
              </a:rPr>
              <a:t>, oscillateur </a:t>
            </a:r>
            <a:r>
              <a:rPr lang="fr-FR" dirty="0" smtClean="0">
                <a:solidFill>
                  <a:schemeClr val="accent1"/>
                </a:solidFill>
              </a:rPr>
              <a:t>amorti</a:t>
            </a:r>
            <a:endParaRPr lang="fr-FR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</a:t>
            </a:r>
            <a:r>
              <a:rPr lang="fr-FR" dirty="0" smtClean="0">
                <a:solidFill>
                  <a:schemeClr val="accent1"/>
                </a:solidFill>
              </a:rPr>
              <a:t>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19950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427967"/>
            <a:ext cx="9144000" cy="15316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tx2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tx2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5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011979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246360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047513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En </a:t>
            </a:r>
            <a:r>
              <a:rPr lang="fr-FR" b="1" dirty="0" smtClean="0">
                <a:solidFill>
                  <a:schemeClr val="tx2"/>
                </a:solidFill>
              </a:rPr>
              <a:t>régime libre</a:t>
            </a:r>
            <a:r>
              <a:rPr lang="fr-FR" dirty="0" smtClean="0">
                <a:solidFill>
                  <a:schemeClr val="tx2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et le </a:t>
            </a:r>
            <a:r>
              <a:rPr lang="fr-FR" b="1" dirty="0" smtClean="0">
                <a:solidFill>
                  <a:schemeClr val="accent6"/>
                </a:solidFill>
              </a:rPr>
              <a:t>facteur de qualité</a:t>
            </a:r>
            <a:r>
              <a:rPr lang="fr-FR" dirty="0" smtClean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46966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ZoneText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tx2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6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6"/>
                </a:solidFill>
              </a:rPr>
              <a:t>Frottements fluides dans différents milieux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tx2"/>
                </a:solidFill>
              </a:rPr>
              <a:t>réponse fréquentielle</a:t>
            </a:r>
            <a:r>
              <a:rPr lang="fr-FR" dirty="0" smtClean="0">
                <a:solidFill>
                  <a:schemeClr val="tx2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diapason en quartz </a:t>
            </a:r>
            <a:r>
              <a:rPr lang="fr-FR" dirty="0" smtClean="0">
                <a:solidFill>
                  <a:schemeClr val="tx2"/>
                </a:solidFill>
              </a:rPr>
              <a:t>peut être utilisé comme </a:t>
            </a:r>
            <a:r>
              <a:rPr lang="fr-FR" b="1" dirty="0" smtClean="0">
                <a:solidFill>
                  <a:schemeClr val="tx2"/>
                </a:solidFill>
              </a:rPr>
              <a:t>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tx2"/>
                </a:solidFill>
              </a:rPr>
              <a:t>modes propres </a:t>
            </a:r>
            <a:r>
              <a:rPr lang="fr-FR" dirty="0" smtClean="0">
                <a:solidFill>
                  <a:schemeClr val="tx2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tx2"/>
                </a:solidFill>
              </a:rPr>
              <a:t>ensembles d’oscillateurs amortis.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tx2"/>
                </a:solidFill>
              </a:rPr>
              <a:t>analyse spectrale </a:t>
            </a:r>
            <a:r>
              <a:rPr lang="fr-FR" dirty="0" smtClean="0">
                <a:solidFill>
                  <a:schemeClr val="tx2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1460867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20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/>
                </a:solidFill>
              </a:rPr>
              <a:t>Evaluer la maitrise des notions :</a:t>
            </a:r>
            <a:endParaRPr lang="fr-FR" b="1" i="1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tx2"/>
                </a:solidFill>
              </a:rPr>
              <a:t>oscillateur amorti et soumis à une excitation sinusoïdale</a:t>
            </a:r>
            <a:endParaRPr lang="fr-FR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2"/>
                </a:solidFill>
              </a:rPr>
              <a:t>s</a:t>
            </a:r>
            <a:r>
              <a:rPr lang="fr-FR" i="1" dirty="0" smtClean="0">
                <a:solidFill>
                  <a:schemeClr val="tx2"/>
                </a:solidFill>
              </a:rPr>
              <a:t>ignaux </a:t>
            </a:r>
            <a:r>
              <a:rPr lang="fr-FR" i="1" dirty="0">
                <a:solidFill>
                  <a:schemeClr val="tx2"/>
                </a:solidFill>
              </a:rPr>
              <a:t>périodiques, </a:t>
            </a:r>
            <a:r>
              <a:rPr lang="fr-FR" i="1" dirty="0" smtClean="0">
                <a:solidFill>
                  <a:schemeClr val="tx2"/>
                </a:solidFill>
              </a:rPr>
              <a:t>spectres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2"/>
                </a:solidFill>
              </a:rPr>
              <a:t>a</a:t>
            </a:r>
            <a:r>
              <a:rPr lang="fr-FR" i="1" dirty="0" smtClean="0">
                <a:solidFill>
                  <a:schemeClr val="tx2"/>
                </a:solidFill>
              </a:rPr>
              <a:t>nalogie avec l’électronique, fonction </a:t>
            </a:r>
            <a:r>
              <a:rPr lang="fr-FR" i="1" dirty="0">
                <a:solidFill>
                  <a:schemeClr val="tx2"/>
                </a:solidFill>
              </a:rPr>
              <a:t>de </a:t>
            </a:r>
            <a:r>
              <a:rPr lang="fr-FR" i="1" dirty="0" smtClean="0">
                <a:solidFill>
                  <a:schemeClr val="tx2"/>
                </a:solidFill>
              </a:rPr>
              <a:t>transfert</a:t>
            </a:r>
            <a:endParaRPr lang="fr-FR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32000" y="3562350"/>
              <a:ext cx="828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b="1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b="1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719067"/>
            <a:ext cx="4635280" cy="34764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37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A1</a:t>
            </a:r>
          </a:p>
        </p:txBody>
      </p:sp>
      <p:pic>
        <p:nvPicPr>
          <p:cNvPr id="6" name="Picture 76" descr="ellip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571" y="633936"/>
            <a:ext cx="5888858" cy="588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197345" y="2562532"/>
                <a:ext cx="74930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2562532"/>
                <a:ext cx="749308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>
            <a:off x="2528596" y="3578365"/>
            <a:ext cx="4058816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4558004" y="5227444"/>
            <a:ext cx="0" cy="57619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037878" y="5377042"/>
                <a:ext cx="318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78" y="5377042"/>
                <a:ext cx="3189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6981" r="-15094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4481462" y="3617493"/>
                <a:ext cx="18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2" y="3617493"/>
                <a:ext cx="18107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8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Inter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2721"/>
            <a:ext cx="9130976" cy="44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A2</a:t>
            </a: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A3</a:t>
            </a:r>
          </a:p>
        </p:txBody>
      </p:sp>
      <p:pic>
        <p:nvPicPr>
          <p:cNvPr id="6" name="Picture 11" descr="Attenuation Virgo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79961"/>
            <a:ext cx="9165437" cy="62780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86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A3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" y="715439"/>
            <a:ext cx="8005665" cy="59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6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881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quantique.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1999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3499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Mouvement brownien – État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mouvement brownien </a:t>
            </a:r>
            <a:r>
              <a:rPr lang="fr-FR" dirty="0" smtClean="0">
                <a:solidFill>
                  <a:schemeClr val="tx2"/>
                </a:solidFill>
              </a:rPr>
              <a:t>de l’oscillateur est causé par l’agitation thermique.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8600" y="6299498"/>
            <a:ext cx="861427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Refroidir un oscillateur mécanique dans son état quantique fondamental.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64227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5755" y="4580133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022910" y="4580132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89782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lipse 16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donne accès au rapport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4" y="1842506"/>
            <a:ext cx="4498122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23287" y="5775805"/>
            <a:ext cx="25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oscillateur</a:t>
            </a:r>
            <a:r>
              <a:rPr lang="fr-FR" dirty="0" smtClean="0">
                <a:solidFill>
                  <a:schemeClr val="tx2"/>
                </a:solidFill>
              </a:rPr>
              <a:t>...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tx2"/>
                </a:solidFill>
              </a:rPr>
              <a:t>faible rayon de courbure.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23287" y="3194588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3058865" y="3194588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194588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Pour </a:t>
                </a:r>
                <a:r>
                  <a:rPr lang="fr-FR" dirty="0">
                    <a:solidFill>
                      <a:schemeClr val="tx2"/>
                    </a:solidFill>
                  </a:rPr>
                  <a:t>une </a:t>
                </a:r>
                <a:r>
                  <a:rPr lang="fr-FR" b="1" dirty="0">
                    <a:solidFill>
                      <a:schemeClr val="tx2"/>
                    </a:solidFill>
                  </a:rPr>
                  <a:t>cavité optomécanique </a:t>
                </a:r>
                <a:r>
                  <a:rPr lang="fr-FR" dirty="0">
                    <a:solidFill>
                      <a:schemeClr val="tx2"/>
                    </a:solidFill>
                  </a:rPr>
                  <a:t>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cryogénie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  <a:blipFill rotWithShape="0">
                <a:blip r:embed="rId9"/>
                <a:stretch>
                  <a:fillRect l="-1439" t="-3226" b="-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058865" y="57758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>
                <a:solidFill>
                  <a:schemeClr val="tx2"/>
                </a:solidFill>
              </a:rPr>
              <a:t>miroir d’entrée</a:t>
            </a:r>
            <a:r>
              <a:rPr lang="fr-FR" dirty="0">
                <a:solidFill>
                  <a:schemeClr val="tx2"/>
                </a:solidFill>
              </a:rPr>
              <a:t>…	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R</a:t>
            </a:r>
            <a:r>
              <a:rPr lang="fr-FR" b="1" dirty="0" smtClean="0">
                <a:solidFill>
                  <a:schemeClr val="tx2"/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Ressort </a:t>
                </a:r>
                <a:r>
                  <a:rPr lang="fr-FR" b="1" dirty="0">
                    <a:solidFill>
                      <a:schemeClr val="tx2"/>
                    </a:solidFill>
                  </a:rPr>
                  <a:t>optique</a:t>
                </a:r>
              </a:p>
              <a:p>
                <a:pPr algn="ctr"/>
                <a:endParaRPr lang="fr-FR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 smtClean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blipFill rotWithShape="0">
                <a:blip r:embed="rId11"/>
                <a:stretch>
                  <a:fillRect t="-7027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6110466" y="4929864"/>
            <a:ext cx="2797713" cy="1130246"/>
            <a:chOff x="6110466" y="4929864"/>
            <a:chExt cx="2797713" cy="1130246"/>
          </a:xfrm>
        </p:grpSpPr>
        <p:sp>
          <p:nvSpPr>
            <p:cNvPr id="63" name="ZoneTexte 62"/>
            <p:cNvSpPr txBox="1"/>
            <p:nvPr/>
          </p:nvSpPr>
          <p:spPr>
            <a:xfrm>
              <a:off x="6110466" y="5310321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R</a:t>
              </a:r>
              <a:r>
                <a:rPr lang="fr-FR" b="1" dirty="0" smtClean="0">
                  <a:solidFill>
                    <a:schemeClr val="tx2"/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tx2"/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tx2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tx2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necteur droit avec flèche 66"/>
            <p:cNvCxnSpPr>
              <a:stCxn id="63" idx="3"/>
              <a:endCxn id="65" idx="1"/>
            </p:cNvCxnSpPr>
            <p:nvPr/>
          </p:nvCxnSpPr>
          <p:spPr>
            <a:xfrm>
              <a:off x="6999971" y="5494987"/>
              <a:ext cx="543091" cy="0"/>
            </a:xfrm>
            <a:prstGeom prst="straightConnector1">
              <a:avLst/>
            </a:prstGeom>
            <a:ln w="25400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couplage optomécanique </a:t>
            </a:r>
            <a:r>
              <a:rPr lang="fr-FR" dirty="0" smtClean="0">
                <a:solidFill>
                  <a:schemeClr val="tx2"/>
                </a:solidFill>
              </a:rPr>
              <a:t>lie les </a:t>
            </a:r>
            <a:r>
              <a:rPr lang="fr-FR" b="1" dirty="0" smtClean="0">
                <a:solidFill>
                  <a:schemeClr val="tx2"/>
                </a:solidFill>
              </a:rPr>
              <a:t>déplacements</a:t>
            </a:r>
            <a:r>
              <a:rPr lang="fr-FR" dirty="0" smtClean="0">
                <a:solidFill>
                  <a:schemeClr val="tx2"/>
                </a:solidFill>
              </a:rPr>
              <a:t> du miroir et 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tx2"/>
                </a:solidFill>
              </a:rPr>
              <a:t>pression de radiation.</a:t>
            </a:r>
            <a:endParaRPr lang="fr-FR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4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69478</TotalTime>
  <Words>1185</Words>
  <Application>Microsoft Office PowerPoint</Application>
  <PresentationFormat>Affichage à l'écran (4:3)</PresentationFormat>
  <Paragraphs>326</Paragraphs>
  <Slides>26</Slides>
  <Notes>26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État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Évaluation : Micro-capteurs et oscillateurs </vt:lpstr>
      <vt:lpstr>Présentation PowerPoint</vt:lpstr>
      <vt:lpstr>Virgo et les ondes gravitationnelles</vt:lpstr>
      <vt:lpstr>Virgo et les ondes gravitationnelles</vt:lpstr>
      <vt:lpstr>Virgo et les ondes gravitationnelles</vt:lpstr>
      <vt:lpstr>Virgo et les ondes gravitationnelles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1045</cp:revision>
  <cp:lastPrinted>2019-07-12T11:29:22Z</cp:lastPrinted>
  <dcterms:created xsi:type="dcterms:W3CDTF">2016-01-19T10:18:58Z</dcterms:created>
  <dcterms:modified xsi:type="dcterms:W3CDTF">2020-07-01T12:19:38Z</dcterms:modified>
</cp:coreProperties>
</file>